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4" r:id="rId4"/>
    <p:sldId id="257" r:id="rId5"/>
    <p:sldId id="258" r:id="rId6"/>
    <p:sldId id="259" r:id="rId7"/>
    <p:sldId id="260" r:id="rId8"/>
    <p:sldId id="261" r:id="rId9"/>
    <p:sldId id="262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120" y="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4DAD3ABA-EB8F-49AF-B608-A5E4122E17FC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7E743484-D63D-4975-B0C8-B7CC23661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D3ABA-EB8F-49AF-B608-A5E4122E17FC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43484-D63D-4975-B0C8-B7CC23661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739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D3ABA-EB8F-49AF-B608-A5E4122E17FC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43484-D63D-4975-B0C8-B7CC23661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114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D3ABA-EB8F-49AF-B608-A5E4122E17FC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43484-D63D-4975-B0C8-B7CC23661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751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D3ABA-EB8F-49AF-B608-A5E4122E17FC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43484-D63D-4975-B0C8-B7CC23661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773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D3ABA-EB8F-49AF-B608-A5E4122E17FC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43484-D63D-4975-B0C8-B7CC23661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634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D3ABA-EB8F-49AF-B608-A5E4122E17FC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43484-D63D-4975-B0C8-B7CC23661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056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D3ABA-EB8F-49AF-B608-A5E4122E17FC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43484-D63D-4975-B0C8-B7CC23661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051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D3ABA-EB8F-49AF-B608-A5E4122E17FC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43484-D63D-4975-B0C8-B7CC23661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007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D3ABA-EB8F-49AF-B608-A5E4122E17FC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43484-D63D-4975-B0C8-B7CC23661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670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D3ABA-EB8F-49AF-B608-A5E4122E17FC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43484-D63D-4975-B0C8-B7CC23661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568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D3ABA-EB8F-49AF-B608-A5E4122E17FC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43484-D63D-4975-B0C8-B7CC23661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5881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D3ABA-EB8F-49AF-B608-A5E4122E17FC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43484-D63D-4975-B0C8-B7CC23661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9422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D3ABA-EB8F-49AF-B608-A5E4122E17FC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43484-D63D-4975-B0C8-B7CC23661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0973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D3ABA-EB8F-49AF-B608-A5E4122E17FC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43484-D63D-4975-B0C8-B7CC23661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62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DAD3ABA-EB8F-49AF-B608-A5E4122E17FC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43484-D63D-4975-B0C8-B7CC23661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5514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4DAD3ABA-EB8F-49AF-B608-A5E4122E17FC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43484-D63D-4975-B0C8-B7CC23661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804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DAD3ABA-EB8F-49AF-B608-A5E4122E17FC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7E743484-D63D-4975-B0C8-B7CC23661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79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edu.skysmart.ru/student/dagobaruk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49940" y="1029216"/>
            <a:ext cx="8825658" cy="2677648"/>
          </a:xfrm>
        </p:spPr>
        <p:txBody>
          <a:bodyPr/>
          <a:lstStyle/>
          <a:p>
            <a:r>
              <a:rPr lang="ru-RU" dirty="0" smtClean="0"/>
              <a:t>-</a:t>
            </a:r>
            <a:r>
              <a:rPr lang="en-US" dirty="0" err="1" smtClean="0"/>
              <a:t>ing</a:t>
            </a:r>
            <a:r>
              <a:rPr lang="en-US" dirty="0"/>
              <a:t> </a:t>
            </a:r>
            <a:r>
              <a:rPr lang="en-US" dirty="0" smtClean="0"/>
              <a:t>or to-infinitive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066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8368" t="16041" r="24041" b="51741"/>
          <a:stretch/>
        </p:blipFill>
        <p:spPr>
          <a:xfrm>
            <a:off x="1436915" y="736599"/>
            <a:ext cx="7354072" cy="37338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7786" t="68504" r="53429" b="16367"/>
          <a:stretch/>
        </p:blipFill>
        <p:spPr>
          <a:xfrm>
            <a:off x="4125686" y="4470400"/>
            <a:ext cx="3352800" cy="202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70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086" y="2318657"/>
            <a:ext cx="2307771" cy="4201887"/>
          </a:xfrm>
        </p:spPr>
        <p:txBody>
          <a:bodyPr>
            <a:normAutofit/>
          </a:bodyPr>
          <a:lstStyle/>
          <a:p>
            <a:r>
              <a:rPr lang="ru-RU" dirty="0" smtClean="0"/>
              <a:t>1- С</a:t>
            </a:r>
          </a:p>
          <a:p>
            <a:r>
              <a:rPr lang="ru-RU" dirty="0" smtClean="0"/>
              <a:t>2- </a:t>
            </a:r>
            <a:r>
              <a:rPr lang="en-US" dirty="0" smtClean="0"/>
              <a:t>A</a:t>
            </a:r>
          </a:p>
          <a:p>
            <a:r>
              <a:rPr lang="en-US" dirty="0" smtClean="0"/>
              <a:t>3- G</a:t>
            </a:r>
          </a:p>
          <a:p>
            <a:r>
              <a:rPr lang="en-US" dirty="0" smtClean="0"/>
              <a:t>4-D</a:t>
            </a:r>
          </a:p>
          <a:p>
            <a:r>
              <a:rPr lang="en-US" dirty="0" smtClean="0"/>
              <a:t>5- F</a:t>
            </a:r>
          </a:p>
          <a:p>
            <a:r>
              <a:rPr lang="en-US" dirty="0" smtClean="0"/>
              <a:t>6- B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5510" t="68939" r="22163" b="12666"/>
          <a:stretch/>
        </p:blipFill>
        <p:spPr>
          <a:xfrm>
            <a:off x="2188027" y="1796143"/>
            <a:ext cx="6455229" cy="275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999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-</a:t>
            </a:r>
            <a:r>
              <a:rPr lang="en-US" dirty="0" err="1" smtClean="0"/>
              <a:t>ing</a:t>
            </a:r>
            <a:r>
              <a:rPr lang="en-US" dirty="0" smtClean="0"/>
              <a:t> </a:t>
            </a:r>
            <a:r>
              <a:rPr lang="ru-RU" dirty="0" smtClean="0"/>
              <a:t>форма употребляется</a:t>
            </a:r>
            <a:r>
              <a:rPr lang="zh-CN" altLang="en-US" dirty="0" smtClean="0"/>
              <a:t>：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4954" y="2280113"/>
            <a:ext cx="8825659" cy="3998023"/>
          </a:xfrm>
        </p:spPr>
        <p:txBody>
          <a:bodyPr/>
          <a:lstStyle/>
          <a:p>
            <a:r>
              <a:rPr lang="ru-RU" dirty="0" smtClean="0"/>
              <a:t>В роли подлежащего: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7030A0"/>
                </a:solidFill>
              </a:rPr>
              <a:t>Boxing</a:t>
            </a:r>
            <a:r>
              <a:rPr lang="en-US" dirty="0" smtClean="0"/>
              <a:t> </a:t>
            </a:r>
            <a:r>
              <a:rPr lang="en-US" altLang="zh-CN" dirty="0" smtClean="0"/>
              <a:t>is my favorite sport. </a:t>
            </a:r>
            <a:endParaRPr lang="ru-RU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Eating</a:t>
            </a:r>
            <a:r>
              <a:rPr lang="en-US" dirty="0" smtClean="0"/>
              <a:t> vegetables is good for you.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Swimming</a:t>
            </a:r>
            <a:r>
              <a:rPr lang="en-US" dirty="0" smtClean="0"/>
              <a:t> is my favorite sport.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После глагола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go</a:t>
            </a:r>
            <a:r>
              <a:rPr lang="en-US" dirty="0" smtClean="0"/>
              <a:t>, </a:t>
            </a:r>
            <a:r>
              <a:rPr lang="ru-RU" dirty="0" smtClean="0"/>
              <a:t>когда речь идет о роде деятельности или физической активности:</a:t>
            </a:r>
          </a:p>
          <a:p>
            <a:pPr marL="0" indent="0">
              <a:buNone/>
            </a:pPr>
            <a:r>
              <a:rPr lang="en-US" dirty="0" smtClean="0"/>
              <a:t>I often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go jogging </a:t>
            </a:r>
            <a:r>
              <a:rPr lang="en-US" dirty="0" smtClean="0"/>
              <a:t>in the mornings.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ru-RU" dirty="0" smtClean="0"/>
              <a:t>После предлогов:</a:t>
            </a:r>
          </a:p>
          <a:p>
            <a:pPr marL="0" indent="0">
              <a:buNone/>
            </a:pPr>
            <a:r>
              <a:rPr lang="en-US" dirty="0" smtClean="0"/>
              <a:t>How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about making </a:t>
            </a:r>
            <a:r>
              <a:rPr lang="en-US" dirty="0" smtClean="0"/>
              <a:t>a cake?</a:t>
            </a:r>
          </a:p>
          <a:p>
            <a:pPr marL="0" indent="0">
              <a:buNone/>
            </a:pPr>
            <a:r>
              <a:rPr lang="en-US" dirty="0" smtClean="0"/>
              <a:t>She is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good at cooking </a:t>
            </a:r>
            <a:r>
              <a:rPr lang="en-US" dirty="0">
                <a:solidFill>
                  <a:schemeClr val="tx1"/>
                </a:solidFill>
              </a:rPr>
              <a:t>.</a:t>
            </a:r>
            <a:endParaRPr lang="en-US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694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-</a:t>
            </a:r>
            <a:r>
              <a:rPr lang="en-US" dirty="0" err="1"/>
              <a:t>ing</a:t>
            </a:r>
            <a:r>
              <a:rPr lang="en-US" dirty="0"/>
              <a:t> </a:t>
            </a:r>
            <a:r>
              <a:rPr lang="ru-RU" dirty="0"/>
              <a:t>форма употребляется</a:t>
            </a:r>
            <a:r>
              <a:rPr lang="zh-CN" altLang="en-US" dirty="0"/>
              <a:t>：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4954" y="2263699"/>
            <a:ext cx="3807339" cy="4293218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После глаголов: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Admit - </a:t>
            </a:r>
            <a:r>
              <a:rPr lang="ru-RU" dirty="0" smtClean="0">
                <a:solidFill>
                  <a:schemeClr val="tx1"/>
                </a:solidFill>
              </a:rPr>
              <a:t>признавать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Appreciate</a:t>
            </a:r>
            <a:r>
              <a:rPr lang="ru-RU" dirty="0" smtClean="0">
                <a:solidFill>
                  <a:schemeClr val="tx1"/>
                </a:solidFill>
              </a:rPr>
              <a:t> - ценить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Avoid</a:t>
            </a:r>
            <a:r>
              <a:rPr lang="ru-RU" dirty="0" smtClean="0">
                <a:solidFill>
                  <a:schemeClr val="tx1"/>
                </a:solidFill>
              </a:rPr>
              <a:t> - избегать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Begin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Consider</a:t>
            </a:r>
            <a:r>
              <a:rPr lang="ru-RU" dirty="0" smtClean="0">
                <a:solidFill>
                  <a:schemeClr val="tx1"/>
                </a:solidFill>
              </a:rPr>
              <a:t> - рассматривать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Continue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Deny</a:t>
            </a:r>
            <a:r>
              <a:rPr lang="ru-RU" dirty="0" smtClean="0">
                <a:solidFill>
                  <a:schemeClr val="tx1"/>
                </a:solidFill>
              </a:rPr>
              <a:t> - отрицать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Dislike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Enjoy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Fancy</a:t>
            </a:r>
            <a:r>
              <a:rPr lang="ru-RU" dirty="0" smtClean="0">
                <a:solidFill>
                  <a:schemeClr val="tx1"/>
                </a:solidFill>
              </a:rPr>
              <a:t> – </a:t>
            </a:r>
            <a:r>
              <a:rPr lang="ru-RU" dirty="0" err="1" smtClean="0">
                <a:solidFill>
                  <a:schemeClr val="tx1"/>
                </a:solidFill>
              </a:rPr>
              <a:t>воображать</a:t>
            </a:r>
            <a:r>
              <a:rPr lang="ru-RU" dirty="0" err="1">
                <a:solidFill>
                  <a:schemeClr val="tx1"/>
                </a:solidFill>
              </a:rPr>
              <a:t>,</a:t>
            </a:r>
            <a:r>
              <a:rPr lang="ru-RU" dirty="0" err="1" smtClean="0">
                <a:solidFill>
                  <a:schemeClr val="tx1"/>
                </a:solidFill>
              </a:rPr>
              <a:t>нравиться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62293" y="2610683"/>
            <a:ext cx="289931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Finish</a:t>
            </a:r>
          </a:p>
          <a:p>
            <a:r>
              <a:rPr lang="en-US" dirty="0" smtClean="0"/>
              <a:t>Hate</a:t>
            </a:r>
          </a:p>
          <a:p>
            <a:r>
              <a:rPr lang="en-US" dirty="0" smtClean="0"/>
              <a:t>Imagine</a:t>
            </a:r>
          </a:p>
          <a:p>
            <a:r>
              <a:rPr lang="en-US" dirty="0" smtClean="0"/>
              <a:t>Like</a:t>
            </a:r>
          </a:p>
          <a:p>
            <a:r>
              <a:rPr lang="en-US" dirty="0" smtClean="0"/>
              <a:t>Love</a:t>
            </a:r>
          </a:p>
          <a:p>
            <a:r>
              <a:rPr lang="en-US" dirty="0" smtClean="0"/>
              <a:t>Mind - </a:t>
            </a:r>
            <a:r>
              <a:rPr lang="ru-RU" dirty="0" smtClean="0"/>
              <a:t>возражать</a:t>
            </a:r>
            <a:endParaRPr lang="en-US" dirty="0" smtClean="0"/>
          </a:p>
          <a:p>
            <a:r>
              <a:rPr lang="en-US" dirty="0" smtClean="0"/>
              <a:t>Miss</a:t>
            </a:r>
          </a:p>
          <a:p>
            <a:r>
              <a:rPr lang="en-US" dirty="0" smtClean="0"/>
              <a:t>Prefer</a:t>
            </a:r>
          </a:p>
          <a:p>
            <a:r>
              <a:rPr lang="en-US" dirty="0" smtClean="0"/>
              <a:t>Prevent</a:t>
            </a:r>
            <a:r>
              <a:rPr lang="ru-RU" dirty="0" smtClean="0"/>
              <a:t> - предотвращать</a:t>
            </a:r>
            <a:endParaRPr lang="en-US" dirty="0" smtClean="0"/>
          </a:p>
          <a:p>
            <a:r>
              <a:rPr lang="en-US" dirty="0"/>
              <a:t>S</a:t>
            </a:r>
            <a:r>
              <a:rPr lang="en-US" dirty="0" smtClean="0"/>
              <a:t>ave</a:t>
            </a:r>
          </a:p>
          <a:p>
            <a:r>
              <a:rPr lang="en-US" dirty="0" smtClean="0"/>
              <a:t>Spend</a:t>
            </a:r>
          </a:p>
          <a:p>
            <a:r>
              <a:rPr lang="en-US" dirty="0" smtClean="0"/>
              <a:t>Start</a:t>
            </a:r>
          </a:p>
          <a:p>
            <a:r>
              <a:rPr lang="en-US" dirty="0" smtClean="0"/>
              <a:t>Stop</a:t>
            </a:r>
          </a:p>
          <a:p>
            <a:r>
              <a:rPr lang="en-US" dirty="0" smtClean="0"/>
              <a:t>Suggest</a:t>
            </a:r>
            <a:r>
              <a:rPr lang="ru-RU" dirty="0" smtClean="0"/>
              <a:t> - предлагать</a:t>
            </a:r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861610" y="2610683"/>
            <a:ext cx="32338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Waste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Do you </a:t>
            </a:r>
            <a:r>
              <a:rPr lang="en-US" b="1" dirty="0" smtClean="0">
                <a:solidFill>
                  <a:srgbClr val="7030A0"/>
                </a:solidFill>
              </a:rPr>
              <a:t>fancy eating </a:t>
            </a:r>
            <a:r>
              <a:rPr lang="en-US" dirty="0" smtClean="0"/>
              <a:t>out?</a:t>
            </a:r>
          </a:p>
          <a:p>
            <a:r>
              <a:rPr lang="en-US" dirty="0" smtClean="0"/>
              <a:t>They </a:t>
            </a:r>
            <a:r>
              <a:rPr lang="en-US" b="1" dirty="0" smtClean="0">
                <a:solidFill>
                  <a:srgbClr val="7030A0"/>
                </a:solidFill>
              </a:rPr>
              <a:t>enjoy travelling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057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-</a:t>
            </a:r>
            <a:r>
              <a:rPr lang="en-US" dirty="0" err="1"/>
              <a:t>ing</a:t>
            </a:r>
            <a:r>
              <a:rPr lang="en-US" dirty="0"/>
              <a:t> </a:t>
            </a:r>
            <a:r>
              <a:rPr lang="ru-RU" dirty="0"/>
              <a:t>форма употребляется</a:t>
            </a:r>
            <a:r>
              <a:rPr lang="zh-CN" altLang="en-US" dirty="0"/>
              <a:t>：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4954" y="2341756"/>
            <a:ext cx="8825659" cy="423746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После таких выражений, как:</a:t>
            </a:r>
          </a:p>
          <a:p>
            <a:pPr marL="0" indent="0">
              <a:buNone/>
            </a:pPr>
            <a:r>
              <a:rPr lang="en-US" dirty="0" smtClean="0"/>
              <a:t>Be busy</a:t>
            </a:r>
          </a:p>
          <a:p>
            <a:pPr marL="0" indent="0">
              <a:buNone/>
            </a:pPr>
            <a:r>
              <a:rPr lang="en-US" dirty="0" smtClean="0"/>
              <a:t>It’s no use</a:t>
            </a:r>
            <a:r>
              <a:rPr lang="ru-RU" dirty="0" smtClean="0"/>
              <a:t> – бесполезно, нет смысла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It’s (not) worth</a:t>
            </a:r>
            <a:r>
              <a:rPr lang="ru-RU" dirty="0" smtClean="0"/>
              <a:t> -  не стоит, нет смыла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There is no point (in)</a:t>
            </a:r>
            <a:r>
              <a:rPr lang="ru-RU" dirty="0" smtClean="0"/>
              <a:t> – бессмысленно, нет смысла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What’s the use of</a:t>
            </a:r>
            <a:r>
              <a:rPr lang="ru-RU" dirty="0" smtClean="0"/>
              <a:t> – что толку?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Can’t help</a:t>
            </a:r>
            <a:r>
              <a:rPr lang="ru-RU" dirty="0" smtClean="0"/>
              <a:t> – не могу удержаться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Can’t stand</a:t>
            </a:r>
            <a:r>
              <a:rPr lang="ru-RU" dirty="0" smtClean="0"/>
              <a:t> – терпеть не могу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Have difficulty (in)</a:t>
            </a:r>
            <a:r>
              <a:rPr lang="ru-RU" dirty="0" smtClean="0"/>
              <a:t> – иметь трудности в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Look forward to – </a:t>
            </a:r>
            <a:r>
              <a:rPr lang="ru-RU" dirty="0" smtClean="0"/>
              <a:t>ждать с нетерпением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 </a:t>
            </a:r>
            <a:r>
              <a:rPr lang="en-US" b="1" dirty="0" smtClean="0">
                <a:solidFill>
                  <a:srgbClr val="7030A0"/>
                </a:solidFill>
              </a:rPr>
              <a:t>look forward to seeing </a:t>
            </a:r>
            <a:r>
              <a:rPr lang="en-US" dirty="0" smtClean="0"/>
              <a:t>you next week.</a:t>
            </a:r>
          </a:p>
          <a:p>
            <a:pPr marL="0" indent="0">
              <a:buNone/>
            </a:pPr>
            <a:r>
              <a:rPr lang="en-US" dirty="0" smtClean="0"/>
              <a:t>I </a:t>
            </a:r>
            <a:r>
              <a:rPr lang="en-US" b="1" dirty="0" smtClean="0">
                <a:solidFill>
                  <a:srgbClr val="7030A0"/>
                </a:solidFill>
              </a:rPr>
              <a:t>can’t stand eating </a:t>
            </a:r>
            <a:r>
              <a:rPr lang="en-US" dirty="0" smtClean="0"/>
              <a:t>spicy food.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49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672584"/>
            <a:ext cx="8761413" cy="1156216"/>
          </a:xfrm>
        </p:spPr>
        <p:txBody>
          <a:bodyPr/>
          <a:lstStyle/>
          <a:p>
            <a:r>
              <a:rPr lang="ru-RU" dirty="0" smtClean="0"/>
              <a:t>Инфинитив с частицей </a:t>
            </a:r>
            <a:r>
              <a:rPr lang="en-US" dirty="0" smtClean="0"/>
              <a:t>to </a:t>
            </a:r>
            <a:r>
              <a:rPr lang="ru-RU" dirty="0" smtClean="0"/>
              <a:t>употребляется</a:t>
            </a:r>
            <a:r>
              <a:rPr lang="zh-CN" altLang="en-US" dirty="0" smtClean="0"/>
              <a:t>：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4954" y="2335871"/>
            <a:ext cx="8825659" cy="4053778"/>
          </a:xfrm>
        </p:spPr>
        <p:txBody>
          <a:bodyPr>
            <a:normAutofit/>
          </a:bodyPr>
          <a:lstStyle/>
          <a:p>
            <a:r>
              <a:rPr lang="ru-RU" dirty="0" smtClean="0"/>
              <a:t>Для выражения цели:</a:t>
            </a:r>
          </a:p>
          <a:p>
            <a:pPr marL="0" indent="0">
              <a:buNone/>
            </a:pPr>
            <a:r>
              <a:rPr lang="en-US" dirty="0" smtClean="0"/>
              <a:t>I bought milk </a:t>
            </a:r>
            <a:r>
              <a:rPr lang="en-US" b="1" dirty="0" smtClean="0">
                <a:solidFill>
                  <a:srgbClr val="7030A0"/>
                </a:solidFill>
              </a:rPr>
              <a:t>to make </a:t>
            </a:r>
            <a:r>
              <a:rPr lang="en-US" dirty="0" smtClean="0"/>
              <a:t>ice cream.</a:t>
            </a:r>
          </a:p>
          <a:p>
            <a:pPr marL="0" indent="0">
              <a:buNone/>
            </a:pPr>
            <a:r>
              <a:rPr lang="en-US" dirty="0" smtClean="0"/>
              <a:t>He went out </a:t>
            </a:r>
            <a:r>
              <a:rPr lang="en-US" b="1" dirty="0" smtClean="0">
                <a:solidFill>
                  <a:srgbClr val="7030A0"/>
                </a:solidFill>
              </a:rPr>
              <a:t>to buy </a:t>
            </a:r>
            <a:r>
              <a:rPr lang="en-US" dirty="0" smtClean="0"/>
              <a:t>some juice.</a:t>
            </a:r>
          </a:p>
          <a:p>
            <a:r>
              <a:rPr lang="ru-RU" dirty="0" smtClean="0"/>
              <a:t>После словосочетаний </a:t>
            </a:r>
            <a:r>
              <a:rPr lang="en-US" dirty="0" smtClean="0"/>
              <a:t>be + </a:t>
            </a:r>
            <a:r>
              <a:rPr lang="ru-RU" dirty="0" smtClean="0"/>
              <a:t>прилагательное (</a:t>
            </a:r>
            <a:r>
              <a:rPr lang="en-US" dirty="0" smtClean="0"/>
              <a:t>happy, nice, sorry </a:t>
            </a:r>
            <a:r>
              <a:rPr lang="ru-RU" dirty="0" smtClean="0"/>
              <a:t>и т.д.)</a:t>
            </a:r>
          </a:p>
          <a:p>
            <a:pPr marL="0" indent="0">
              <a:buNone/>
            </a:pPr>
            <a:r>
              <a:rPr lang="en-US" dirty="0" smtClean="0"/>
              <a:t>It’s nice </a:t>
            </a:r>
            <a:r>
              <a:rPr lang="en-US" b="1" dirty="0" smtClean="0">
                <a:solidFill>
                  <a:srgbClr val="7030A0"/>
                </a:solidFill>
              </a:rPr>
              <a:t>to be </a:t>
            </a:r>
            <a:r>
              <a:rPr lang="en-US" dirty="0" smtClean="0"/>
              <a:t>back home.</a:t>
            </a:r>
          </a:p>
          <a:p>
            <a:r>
              <a:rPr lang="ru-RU" dirty="0" smtClean="0"/>
              <a:t>После </a:t>
            </a:r>
            <a:r>
              <a:rPr lang="en-US" dirty="0" smtClean="0"/>
              <a:t>too/enough:</a:t>
            </a:r>
          </a:p>
          <a:p>
            <a:pPr marL="0" indent="0">
              <a:buNone/>
            </a:pPr>
            <a:r>
              <a:rPr lang="en-US" dirty="0" smtClean="0"/>
              <a:t>It’s </a:t>
            </a:r>
            <a:r>
              <a:rPr lang="en-US" b="1" dirty="0" smtClean="0">
                <a:solidFill>
                  <a:srgbClr val="7030A0"/>
                </a:solidFill>
              </a:rPr>
              <a:t>too late to visit </a:t>
            </a:r>
            <a:r>
              <a:rPr lang="en-US" dirty="0" smtClean="0"/>
              <a:t>them now.</a:t>
            </a:r>
          </a:p>
          <a:p>
            <a:pPr marL="0" indent="0">
              <a:buNone/>
            </a:pPr>
            <a:r>
              <a:rPr lang="en-US" dirty="0" smtClean="0"/>
              <a:t>She is old </a:t>
            </a:r>
            <a:r>
              <a:rPr lang="en-US" b="1" dirty="0" smtClean="0">
                <a:solidFill>
                  <a:srgbClr val="7030A0"/>
                </a:solidFill>
              </a:rPr>
              <a:t>enough to drive </a:t>
            </a:r>
            <a:r>
              <a:rPr lang="en-US" dirty="0" smtClean="0"/>
              <a:t>a car.</a:t>
            </a:r>
            <a:endParaRPr lang="ru-RU" dirty="0" smtClean="0"/>
          </a:p>
          <a:p>
            <a:r>
              <a:rPr lang="ru-RU" dirty="0" smtClean="0"/>
              <a:t>После </a:t>
            </a:r>
            <a:r>
              <a:rPr lang="en-US" dirty="0" smtClean="0"/>
              <a:t>would like, would love, would prefer: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7030A0"/>
                </a:solidFill>
              </a:rPr>
              <a:t>I’d love to go </a:t>
            </a:r>
            <a:r>
              <a:rPr lang="en-US" dirty="0" smtClean="0"/>
              <a:t>to the theatre with you.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26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839852"/>
            <a:ext cx="8761413" cy="977795"/>
          </a:xfrm>
        </p:spPr>
        <p:txBody>
          <a:bodyPr/>
          <a:lstStyle/>
          <a:p>
            <a:r>
              <a:rPr lang="ru-RU" dirty="0"/>
              <a:t>Инфинитив с частицей </a:t>
            </a:r>
            <a:r>
              <a:rPr lang="en-US" dirty="0"/>
              <a:t>to </a:t>
            </a:r>
            <a:r>
              <a:rPr lang="ru-RU" dirty="0"/>
              <a:t>употребляется</a:t>
            </a:r>
            <a:r>
              <a:rPr lang="zh-CN" altLang="en-US" dirty="0"/>
              <a:t>：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4954" y="2291266"/>
            <a:ext cx="7476090" cy="4332558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После глаголов:</a:t>
            </a:r>
          </a:p>
          <a:p>
            <a:pPr marL="0" indent="0">
              <a:buNone/>
            </a:pPr>
            <a:r>
              <a:rPr lang="en-US" b="1" dirty="0" smtClean="0"/>
              <a:t>Advise</a:t>
            </a:r>
          </a:p>
          <a:p>
            <a:pPr marL="0" indent="0">
              <a:buNone/>
            </a:pPr>
            <a:r>
              <a:rPr lang="en-US" b="1" dirty="0" smtClean="0"/>
              <a:t>Agree</a:t>
            </a:r>
          </a:p>
          <a:p>
            <a:pPr marL="0" indent="0">
              <a:buNone/>
            </a:pPr>
            <a:r>
              <a:rPr lang="en-US" b="1" dirty="0" smtClean="0"/>
              <a:t>Ask</a:t>
            </a:r>
          </a:p>
          <a:p>
            <a:pPr marL="0" indent="0">
              <a:buNone/>
            </a:pPr>
            <a:r>
              <a:rPr lang="en-US" b="1" dirty="0" smtClean="0"/>
              <a:t>Decide</a:t>
            </a:r>
          </a:p>
          <a:p>
            <a:pPr marL="0" indent="0">
              <a:buNone/>
            </a:pPr>
            <a:r>
              <a:rPr lang="en-US" b="1" dirty="0" smtClean="0"/>
              <a:t>Expect - </a:t>
            </a:r>
            <a:r>
              <a:rPr lang="ru-RU" b="1" dirty="0" smtClean="0"/>
              <a:t>ожидать</a:t>
            </a: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Explain</a:t>
            </a:r>
          </a:p>
          <a:p>
            <a:pPr marL="0" indent="0">
              <a:buNone/>
            </a:pPr>
            <a:r>
              <a:rPr lang="en-US" b="1" dirty="0" smtClean="0"/>
              <a:t>Hope</a:t>
            </a:r>
          </a:p>
          <a:p>
            <a:pPr marL="0" indent="0">
              <a:buNone/>
            </a:pPr>
            <a:r>
              <a:rPr lang="en-US" b="1" dirty="0" smtClean="0"/>
              <a:t>Manage</a:t>
            </a:r>
            <a:r>
              <a:rPr lang="ru-RU" b="1" dirty="0" smtClean="0"/>
              <a:t> - управлять</a:t>
            </a: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Offer</a:t>
            </a:r>
          </a:p>
          <a:p>
            <a:pPr marL="0" indent="0">
              <a:buNone/>
            </a:pPr>
            <a:r>
              <a:rPr lang="en-US" b="1" dirty="0" smtClean="0"/>
              <a:t>Plan</a:t>
            </a:r>
          </a:p>
          <a:p>
            <a:pPr marL="0" indent="0">
              <a:buNone/>
            </a:pPr>
            <a:r>
              <a:rPr lang="en-US" b="1" dirty="0" smtClean="0"/>
              <a:t>Promise</a:t>
            </a:r>
          </a:p>
          <a:p>
            <a:pPr marL="0" indent="0">
              <a:buNone/>
            </a:pPr>
            <a:r>
              <a:rPr lang="en-US" b="1" dirty="0" smtClean="0"/>
              <a:t>Refuse</a:t>
            </a:r>
            <a:r>
              <a:rPr lang="ru-RU" b="1" dirty="0" smtClean="0"/>
              <a:t> - отказываться</a:t>
            </a: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Seem</a:t>
            </a:r>
          </a:p>
          <a:p>
            <a:pPr marL="0" indent="0">
              <a:buNone/>
            </a:pPr>
            <a:r>
              <a:rPr lang="en-US" b="1" dirty="0" smtClean="0"/>
              <a:t>Want</a:t>
            </a:r>
            <a:r>
              <a:rPr lang="ru-RU" b="1" dirty="0" smtClean="0"/>
              <a:t>                                 </a:t>
            </a:r>
            <a:r>
              <a:rPr lang="en-US" sz="2300" b="1" dirty="0" smtClean="0"/>
              <a:t>I </a:t>
            </a:r>
            <a:r>
              <a:rPr lang="en-US" sz="2300" b="1" dirty="0" smtClean="0">
                <a:solidFill>
                  <a:srgbClr val="7030A0"/>
                </a:solidFill>
              </a:rPr>
              <a:t>want to buy </a:t>
            </a:r>
            <a:r>
              <a:rPr lang="en-US" sz="2300" b="1" dirty="0" smtClean="0"/>
              <a:t>a new computer</a:t>
            </a:r>
            <a:endParaRPr lang="ru-RU" sz="2300" b="1" dirty="0"/>
          </a:p>
        </p:txBody>
      </p:sp>
    </p:spTree>
    <p:extLst>
      <p:ext uri="{BB962C8B-B14F-4D97-AF65-F5344CB8AC3E}">
        <p14:creationId xmlns:p14="http://schemas.microsoft.com/office/powerpoint/2010/main" val="352688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806399"/>
            <a:ext cx="8761413" cy="1089307"/>
          </a:xfrm>
        </p:spPr>
        <p:txBody>
          <a:bodyPr/>
          <a:lstStyle/>
          <a:p>
            <a:r>
              <a:rPr lang="ru-RU" dirty="0" smtClean="0"/>
              <a:t>Инфинитив без частицы </a:t>
            </a:r>
            <a:r>
              <a:rPr lang="en-US" altLang="zh-CN" dirty="0" smtClean="0"/>
              <a:t>to</a:t>
            </a:r>
            <a:r>
              <a:rPr lang="zh-CN" altLang="en-US" dirty="0" smtClean="0"/>
              <a:t> </a:t>
            </a:r>
            <a:r>
              <a:rPr lang="ru-RU" altLang="zh-CN" dirty="0" smtClean="0"/>
              <a:t>употребляется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После модальных глаголов </a:t>
            </a:r>
            <a:r>
              <a:rPr lang="zh-CN" altLang="en-US" dirty="0" smtClean="0"/>
              <a:t>（</a:t>
            </a:r>
            <a:r>
              <a:rPr lang="en-US" altLang="zh-CN" dirty="0" smtClean="0"/>
              <a:t>can, may, should </a:t>
            </a:r>
            <a:r>
              <a:rPr lang="ru-RU" altLang="zh-CN" dirty="0" smtClean="0"/>
              <a:t>и т.д.)</a:t>
            </a:r>
          </a:p>
          <a:p>
            <a:pPr marL="0" indent="0">
              <a:buNone/>
            </a:pPr>
            <a:r>
              <a:rPr lang="en-US" dirty="0" smtClean="0"/>
              <a:t>I </a:t>
            </a:r>
            <a:r>
              <a:rPr lang="en-US" b="1" dirty="0" smtClean="0">
                <a:solidFill>
                  <a:srgbClr val="7030A0"/>
                </a:solidFill>
              </a:rPr>
              <a:t>can play </a:t>
            </a:r>
            <a:r>
              <a:rPr lang="en-US" dirty="0" smtClean="0"/>
              <a:t>football. You </a:t>
            </a:r>
            <a:r>
              <a:rPr lang="en-US" b="1" dirty="0" smtClean="0">
                <a:solidFill>
                  <a:srgbClr val="7030A0"/>
                </a:solidFill>
              </a:rPr>
              <a:t>may eat </a:t>
            </a:r>
            <a:r>
              <a:rPr lang="en-US" dirty="0" smtClean="0"/>
              <a:t>some cake. You </a:t>
            </a:r>
            <a:r>
              <a:rPr lang="en-US" b="1" dirty="0" smtClean="0">
                <a:solidFill>
                  <a:srgbClr val="7030A0"/>
                </a:solidFill>
              </a:rPr>
              <a:t>should call </a:t>
            </a:r>
            <a:r>
              <a:rPr lang="en-US" dirty="0" smtClean="0"/>
              <a:t>your mum.</a:t>
            </a:r>
          </a:p>
          <a:p>
            <a:r>
              <a:rPr lang="en-US" dirty="0"/>
              <a:t> </a:t>
            </a:r>
            <a:r>
              <a:rPr lang="ru-RU" dirty="0" smtClean="0"/>
              <a:t>После глаголов </a:t>
            </a:r>
            <a:r>
              <a:rPr lang="en-US" b="1" dirty="0" smtClean="0">
                <a:solidFill>
                  <a:srgbClr val="7030A0"/>
                </a:solidFill>
              </a:rPr>
              <a:t>make</a:t>
            </a:r>
            <a:r>
              <a:rPr lang="en-US" dirty="0" smtClean="0"/>
              <a:t> </a:t>
            </a:r>
            <a:r>
              <a:rPr lang="ru-RU" dirty="0" smtClean="0"/>
              <a:t>и </a:t>
            </a:r>
            <a:r>
              <a:rPr lang="en-US" b="1" dirty="0" smtClean="0">
                <a:solidFill>
                  <a:srgbClr val="7030A0"/>
                </a:solidFill>
              </a:rPr>
              <a:t>let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7030A0"/>
                </a:solidFill>
              </a:rPr>
              <a:t>Let’s go</a:t>
            </a:r>
            <a:r>
              <a:rPr lang="en-US" dirty="0" smtClean="0"/>
              <a:t> to the beach!</a:t>
            </a:r>
          </a:p>
          <a:p>
            <a:pPr marL="0" indent="0">
              <a:buNone/>
            </a:pPr>
            <a:r>
              <a:rPr lang="en-US" dirty="0" smtClean="0"/>
              <a:t>You </a:t>
            </a:r>
            <a:r>
              <a:rPr lang="en-US" b="1" dirty="0" smtClean="0">
                <a:solidFill>
                  <a:srgbClr val="7030A0"/>
                </a:solidFill>
              </a:rPr>
              <a:t>shouldn’t make him eat </a:t>
            </a:r>
            <a:r>
              <a:rPr lang="en-US" dirty="0" smtClean="0"/>
              <a:t>it.</a:t>
            </a:r>
            <a:endParaRPr lang="ru-RU" dirty="0"/>
          </a:p>
          <a:p>
            <a:r>
              <a:rPr lang="ru-RU" dirty="0" smtClean="0"/>
              <a:t>После </a:t>
            </a:r>
            <a:r>
              <a:rPr lang="en-US" b="1" dirty="0" smtClean="0">
                <a:solidFill>
                  <a:srgbClr val="7030A0"/>
                </a:solidFill>
              </a:rPr>
              <a:t>would rather (not)/ had better (not)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7030A0"/>
                </a:solidFill>
              </a:rPr>
              <a:t>I’d rather </a:t>
            </a:r>
            <a:r>
              <a:rPr lang="en-US" dirty="0" smtClean="0">
                <a:solidFill>
                  <a:schemeClr val="tx1"/>
                </a:solidFill>
              </a:rPr>
              <a:t>stay in tonight.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You </a:t>
            </a:r>
            <a:r>
              <a:rPr lang="en-US" b="1" dirty="0" smtClean="0">
                <a:solidFill>
                  <a:srgbClr val="7030A0"/>
                </a:solidFill>
              </a:rPr>
              <a:t>had better not park </a:t>
            </a:r>
            <a:r>
              <a:rPr lang="en-US" dirty="0" smtClean="0">
                <a:solidFill>
                  <a:schemeClr val="tx1"/>
                </a:solidFill>
              </a:rPr>
              <a:t>here.</a:t>
            </a: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850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4163" t="16435" r="25143" b="46667"/>
          <a:stretch/>
        </p:blipFill>
        <p:spPr>
          <a:xfrm>
            <a:off x="1611085" y="758370"/>
            <a:ext cx="6574971" cy="5927965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4659086" y="1752600"/>
            <a:ext cx="555171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3929742" y="2068288"/>
            <a:ext cx="555171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4038600" y="2383971"/>
            <a:ext cx="805543" cy="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3853545" y="2971800"/>
            <a:ext cx="805541" cy="1088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5998032" y="3287486"/>
            <a:ext cx="1012368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4484913" y="3635828"/>
            <a:ext cx="261258" cy="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093027" y="4234543"/>
            <a:ext cx="56605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3559624" y="4528457"/>
            <a:ext cx="293921" cy="1088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5584374" y="4517569"/>
            <a:ext cx="555171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5312232" y="4844141"/>
            <a:ext cx="555171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5845631" y="5105399"/>
            <a:ext cx="424540" cy="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3624941" y="5421083"/>
            <a:ext cx="653145" cy="108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5116295" y="5736765"/>
            <a:ext cx="881737" cy="1088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5127171" y="6041566"/>
            <a:ext cx="555171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3385459" y="6324596"/>
            <a:ext cx="707568" cy="1089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4288972" y="2677887"/>
            <a:ext cx="555171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7762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HOMEWORK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hlinkClick r:id="rId2"/>
              </a:rPr>
              <a:t>https</a:t>
            </a:r>
            <a:r>
              <a:rPr lang="en-US" sz="3600">
                <a:hlinkClick r:id="rId2"/>
              </a:rPr>
              <a:t>://</a:t>
            </a:r>
            <a:r>
              <a:rPr lang="en-US" sz="3600" smtClean="0">
                <a:hlinkClick r:id="rId2"/>
              </a:rPr>
              <a:t>edu.skysmart.ru/student/dagobaruke</a:t>
            </a:r>
            <a:endParaRPr lang="en-US" sz="3600" smtClean="0"/>
          </a:p>
          <a:p>
            <a:pPr marL="0" indent="0">
              <a:buNone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4132984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Совет директоров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Совет директоров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134</TotalTime>
  <Words>442</Words>
  <Application>Microsoft Office PowerPoint</Application>
  <PresentationFormat>Широкоэкранный</PresentationFormat>
  <Paragraphs>106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宋体</vt:lpstr>
      <vt:lpstr>Arial</vt:lpstr>
      <vt:lpstr>Century Gothic</vt:lpstr>
      <vt:lpstr>Wingdings</vt:lpstr>
      <vt:lpstr>Wingdings 3</vt:lpstr>
      <vt:lpstr>Совет директоров</vt:lpstr>
      <vt:lpstr>-ing or to-infinitive</vt:lpstr>
      <vt:lpstr>Презентация PowerPoint</vt:lpstr>
      <vt:lpstr>Презентация PowerPoint</vt:lpstr>
      <vt:lpstr>-ing форма употребляется：</vt:lpstr>
      <vt:lpstr>-ing форма употребляется：</vt:lpstr>
      <vt:lpstr>-ing форма употребляется：</vt:lpstr>
      <vt:lpstr>Инфинитив с частицей to употребляется：</vt:lpstr>
      <vt:lpstr>Инфинитив с частицей to употребляется：</vt:lpstr>
      <vt:lpstr>Инфинитив без частицы to употребляется</vt:lpstr>
      <vt:lpstr>Презентация PowerPoint</vt:lpstr>
      <vt:lpstr>HOMEWORK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-ing or to-infinitive</dc:title>
  <dc:creator>Lily</dc:creator>
  <cp:lastModifiedBy>Мы</cp:lastModifiedBy>
  <cp:revision>15</cp:revision>
  <dcterms:created xsi:type="dcterms:W3CDTF">2016-12-11T12:37:22Z</dcterms:created>
  <dcterms:modified xsi:type="dcterms:W3CDTF">2020-11-22T13:52:30Z</dcterms:modified>
</cp:coreProperties>
</file>